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148840"/>
            <a:ext cx="10058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indent="0" marL="0">
              <a:buNone/>
            </a:pPr>
            <a:r>
              <a:rPr lang="en-US" sz="64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640080" y="34290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Calibrated freight-accrual engine + month-end close · Ridgeline Foods</a:t>
            </a:r>
            <a:endParaRPr lang="en-US" sz="1900" dirty="0"/>
          </a:p>
        </p:txBody>
      </p:sp>
      <p:sp>
        <p:nvSpPr>
          <p:cNvPr id="4" name="Text 2"/>
          <p:cNvSpPr/>
          <p:nvPr/>
        </p:nvSpPr>
        <p:spPr>
          <a:xfrm>
            <a:off x="640080" y="3977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Numeric Finance Engineer Cup — Round 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58978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 Dougherty</a:t>
            </a:r>
            <a:pPr indent="0" marL="0">
              <a:buNone/>
            </a:pPr>
            <a:r>
              <a:rPr lang="en-US" sz="1400" b="1" dirty="0">
                <a:solidFill>
                  <a:srgbClr val="E66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freightclose.dogsled.dev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881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Adaptability — the May fuel spike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115568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66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Simulated period · </a:t>
            </a:r>
            <a:pPr indent="0" marL="0">
              <a:buNone/>
            </a:pPr>
            <a:r>
              <a:rPr lang="en-US" sz="15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160 shipments, two rate worlds — Peak fuel surcharge 14% → 19%.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5212080" cy="2468880"/>
          </a:xfrm>
          <a:prstGeom prst="rect">
            <a:avLst/>
          </a:prstGeom>
          <a:solidFill>
            <a:srgbClr val="161A21"/>
          </a:solidFill>
          <a:ln w="12700">
            <a:solidFill>
              <a:srgbClr val="2A3038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60120" y="214884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Engine adapts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960120" y="2697480"/>
            <a:ext cx="4663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6FE0B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+$2,464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960120" y="3703320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recalibrates to the new rate and flags the divergence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217920" y="1920240"/>
            <a:ext cx="5212080" cy="2468880"/>
          </a:xfrm>
          <a:prstGeom prst="rect">
            <a:avLst/>
          </a:prstGeom>
          <a:solidFill>
            <a:srgbClr val="161A21"/>
          </a:solidFill>
          <a:ln w="12700">
            <a:solidFill>
              <a:srgbClr val="2A303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37960" y="214884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blind average misses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537960" y="2697480"/>
            <a:ext cx="4663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−$5,561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537960" y="3703320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you'd under-accrue until the invoice lands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4709160"/>
            <a:ext cx="10881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trailing average physically can't do this — same shipments, a known and explained change in the number.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honest head-to-head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Engine, Denise, and actuals side by side — including where she still wins.</a:t>
            </a:r>
            <a:endParaRPr lang="en-US" sz="15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2103120"/>
          <a:ext cx="10908792" cy="2011680"/>
        </p:xfrm>
        <a:graphic>
          <a:graphicData uri="http://schemas.openxmlformats.org/drawingml/2006/table">
            <a:tbl>
              <a:tblPr/>
              <a:tblGrid>
                <a:gridCol w="2727198"/>
                <a:gridCol w="2727198"/>
                <a:gridCol w="2727198"/>
                <a:gridCol w="2727198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Out-of-sample MAPE</a:t>
                      </a:r>
                      <a:endParaRPr lang="en-US" sz="14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1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Accrual bias</a:t>
                      </a:r>
                      <a:endParaRPr lang="en-US" sz="14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11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Verdict</a:t>
                      </a:r>
                      <a:endParaRPr lang="en-US" sz="14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111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E11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Freight Close</a:t>
                      </a:r>
                      <a:endParaRPr lang="en-US" sz="14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6B64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≈15%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2A8E6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−0.23%  (near-unbiased)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64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transparency · control · adaptability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0E1116"/>
                          </a:solidFill>
                          <a:latin typeface="Georgia" pitchFamily="34" charset="0"/>
                          <a:ea typeface="Georgia" pitchFamily="34" charset="-122"/>
                          <a:cs typeface="Georgia" pitchFamily="34" charset="-120"/>
                        </a:rPr>
                        <a:t>Denise (trailing avg)</a:t>
                      </a:r>
                      <a:endParaRPr lang="en-US" sz="1400" dirty="0">
                        <a:latin typeface="Georgia" charset="0"/>
                        <a:ea typeface="Georgia" charset="0"/>
                        <a:cs typeface="Georgia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E66A3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≈8%  (wins)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6B64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−3.18%  (chronic under)</a:t>
                      </a:r>
                      <a:endParaRPr lang="en-US" sz="1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6B645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lower headline error, but a black box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6DCC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640080" y="4663440"/>
            <a:ext cx="10908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Quarantined to one tab. The rest of the app stands on its own merits — we automate Denise's judgment with controls and adaptability, not a louder accuracy claim.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I'd add with more time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is real and shipping today; these are the next steps.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5212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14400" y="2331720"/>
            <a:ext cx="365760" cy="365760"/>
          </a:xfrm>
          <a:prstGeom prst="ellipse">
            <a:avLst/>
          </a:prstGeom>
          <a:solidFill>
            <a:srgbClr val="4A779E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331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463040" y="210312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Live data connections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63040" y="2487168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Ramp · Stripe · 3PL · NetSuite feeds instead of CSV upload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1920240"/>
            <a:ext cx="5212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92240" y="2331720"/>
            <a:ext cx="365760" cy="365760"/>
          </a:xfrm>
          <a:prstGeom prst="ellipse">
            <a:avLst/>
          </a:prstGeom>
          <a:solidFill>
            <a:srgbClr val="4A779E"/>
          </a:solidFill>
          <a:ln/>
        </p:spPr>
      </p:sp>
      <p:sp>
        <p:nvSpPr>
          <p:cNvPr id="11" name="Text 9"/>
          <p:cNvSpPr/>
          <p:nvPr/>
        </p:nvSpPr>
        <p:spPr>
          <a:xfrm>
            <a:off x="6492240" y="2331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7040880" y="210312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Supabase persistence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040880" y="2487168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shared, durable rate cards, approvals &amp; audit log across the team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3383280"/>
            <a:ext cx="5212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914400" y="3794760"/>
            <a:ext cx="365760" cy="365760"/>
          </a:xfrm>
          <a:prstGeom prst="ellipse">
            <a:avLst/>
          </a:prstGeom>
          <a:solidFill>
            <a:srgbClr val="4A779E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37947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463040" y="356616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Anomaly detection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463040" y="3950208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auto-surface shipments and lanes that don't look right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217920" y="3383280"/>
            <a:ext cx="5212080" cy="1234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92240" y="3794760"/>
            <a:ext cx="365760" cy="365760"/>
          </a:xfrm>
          <a:prstGeom prst="ellipse">
            <a:avLst/>
          </a:prstGeom>
          <a:solidFill>
            <a:srgbClr val="4A779E"/>
          </a:solidFill>
          <a:ln/>
        </p:spPr>
      </p:sp>
      <p:sp>
        <p:nvSpPr>
          <p:cNvPr id="21" name="Text 19"/>
          <p:cNvSpPr/>
          <p:nvPr/>
        </p:nvSpPr>
        <p:spPr>
          <a:xfrm>
            <a:off x="6492240" y="37947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7040880" y="3566160"/>
            <a:ext cx="4297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Richer mileage tables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040880" y="3950208"/>
            <a:ext cx="4297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fuller per-origin lane data to retire the mileage assumptions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011680"/>
            <a:ext cx="10058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indent="0" marL="0">
              <a:buNone/>
            </a:pPr>
            <a:r>
              <a:rPr lang="en-US" sz="50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5000" dirty="0"/>
          </a:p>
        </p:txBody>
      </p:sp>
      <p:sp>
        <p:nvSpPr>
          <p:cNvPr id="3" name="Text 1"/>
          <p:cNvSpPr/>
          <p:nvPr/>
        </p:nvSpPr>
        <p:spPr>
          <a:xfrm>
            <a:off x="640080" y="320040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800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Prices what shipped · calibrates from invoices · ties every dollar out · carries the controls · adapts when rates move.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429768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freightclose.dogsled.dev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640080" y="57607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 with the old accrual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Ridgeline accrues freight at month-end, before the carrier invoices arrive.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34290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2240280"/>
            <a:ext cx="384048" cy="384048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2402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2834640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Black box</a:t>
            </a:r>
            <a:endParaRPr lang="en-US" sz="2100" dirty="0"/>
          </a:p>
        </p:txBody>
      </p:sp>
      <p:sp>
        <p:nvSpPr>
          <p:cNvPr id="8" name="Text 6"/>
          <p:cNvSpPr/>
          <p:nvPr/>
        </p:nvSpPr>
        <p:spPr>
          <a:xfrm>
            <a:off x="960120" y="338328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Denise's trailing-average estimate is never tied to what actually shipped this month.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4343400" y="1920240"/>
            <a:ext cx="34290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2240280"/>
            <a:ext cx="384048" cy="384048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11" name="Text 9"/>
          <p:cNvSpPr/>
          <p:nvPr/>
        </p:nvSpPr>
        <p:spPr>
          <a:xfrm>
            <a:off x="4663440" y="22402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663440" y="2834640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Blind to change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4663440" y="338328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trailing average can't see a rate change coming — it only reacts after the fact.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8046720" y="1920240"/>
            <a:ext cx="3429000" cy="3108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66760" y="2240280"/>
            <a:ext cx="384048" cy="384048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16" name="Text 14"/>
          <p:cNvSpPr/>
          <p:nvPr/>
        </p:nvSpPr>
        <p:spPr>
          <a:xfrm>
            <a:off x="8366760" y="22402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366760" y="2834640"/>
            <a:ext cx="2788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controls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8366760" y="3383280"/>
            <a:ext cx="28346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validation, no exception flags, no audit trail. Automating it just automates the errors.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what actually shipped — calibrated from invoices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Instead of trusting stale printed rate cards, recover the real effective rates from the carriers' own history.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85800" y="2286000"/>
            <a:ext cx="1993392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50392" y="2468880"/>
            <a:ext cx="329184" cy="329184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6" name="Text 4"/>
          <p:cNvSpPr/>
          <p:nvPr/>
        </p:nvSpPr>
        <p:spPr>
          <a:xfrm>
            <a:off x="850392" y="24688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822960" y="29260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Shipments in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3429000"/>
            <a:ext cx="1719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or sample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642616" y="2286000"/>
            <a:ext cx="347472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2953512" y="2286000"/>
            <a:ext cx="1993392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18104" y="2468880"/>
            <a:ext cx="329184" cy="329184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12" name="Text 10"/>
          <p:cNvSpPr/>
          <p:nvPr/>
        </p:nvSpPr>
        <p:spPr>
          <a:xfrm>
            <a:off x="3118104" y="24688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090672" y="29260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Normalize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090672" y="3429000"/>
            <a:ext cx="1719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dedup · impute · flag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910328" y="2286000"/>
            <a:ext cx="347472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5221224" y="2286000"/>
            <a:ext cx="1993392" cy="1691640"/>
          </a:xfrm>
          <a:prstGeom prst="roundRect">
            <a:avLst>
              <a:gd name="adj" fmla="val 4324"/>
            </a:avLst>
          </a:prstGeom>
          <a:solidFill>
            <a:srgbClr val="0E1116"/>
          </a:solidFill>
          <a:ln w="12700">
            <a:solidFill>
              <a:srgbClr val="0E1116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85816" y="2468880"/>
            <a:ext cx="329184" cy="329184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18" name="Text 16"/>
          <p:cNvSpPr/>
          <p:nvPr/>
        </p:nvSpPr>
        <p:spPr>
          <a:xfrm>
            <a:off x="5385816" y="24688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5358384" y="29260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Calibrate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5358384" y="3429000"/>
            <a:ext cx="1719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6 mo of invoices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7178040" y="2286000"/>
            <a:ext cx="347472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7488936" y="2286000"/>
            <a:ext cx="1993392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653528" y="2468880"/>
            <a:ext cx="329184" cy="329184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24" name="Text 22"/>
          <p:cNvSpPr/>
          <p:nvPr/>
        </p:nvSpPr>
        <p:spPr>
          <a:xfrm>
            <a:off x="7653528" y="24688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626096" y="29260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each shipment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7626096" y="3429000"/>
            <a:ext cx="1719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· fuel · accessorials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9445752" y="2286000"/>
            <a:ext cx="347472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›</a:t>
            </a:r>
            <a:endParaRPr lang="en-US" sz="2400" dirty="0"/>
          </a:p>
        </p:txBody>
      </p:sp>
      <p:sp>
        <p:nvSpPr>
          <p:cNvPr id="28" name="Shape 26"/>
          <p:cNvSpPr/>
          <p:nvPr/>
        </p:nvSpPr>
        <p:spPr>
          <a:xfrm>
            <a:off x="9756648" y="2286000"/>
            <a:ext cx="1993392" cy="1691640"/>
          </a:xfrm>
          <a:prstGeom prst="roundRect">
            <a:avLst>
              <a:gd name="adj" fmla="val 4324"/>
            </a:avLst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9921240" y="2468880"/>
            <a:ext cx="329184" cy="329184"/>
          </a:xfrm>
          <a:prstGeom prst="ellipse">
            <a:avLst/>
          </a:prstGeom>
          <a:solidFill>
            <a:srgbClr val="E66A3C"/>
          </a:solidFill>
          <a:ln/>
        </p:spPr>
      </p:sp>
      <p:sp>
        <p:nvSpPr>
          <p:cNvPr id="30" name="Text 28"/>
          <p:cNvSpPr/>
          <p:nvPr/>
        </p:nvSpPr>
        <p:spPr>
          <a:xfrm>
            <a:off x="9921240" y="246888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9893808" y="29260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Accrual + JE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9893808" y="3429000"/>
            <a:ext cx="171907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ties to every shipment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40080" y="457200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reconcile: when the invoices land, the estimate is trued-up and the variance feeds next month's calibration.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April 2026 — the close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point estimate with a band, not a single guess. Every figure ties to shipment-level backup.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242316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$93,530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777240" y="342900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accrual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401568" y="201168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3493008" y="242316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$86K–$101K</a:t>
            </a:r>
            <a:endParaRPr lang="en-US" sz="3300" dirty="0"/>
          </a:p>
        </p:txBody>
      </p:sp>
      <p:sp>
        <p:nvSpPr>
          <p:cNvPr id="9" name="Text 7"/>
          <p:cNvSpPr/>
          <p:nvPr/>
        </p:nvSpPr>
        <p:spPr>
          <a:xfrm>
            <a:off x="3538728" y="342900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band (±1σ)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163056" y="201168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6254496" y="242316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2A8E6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−0.23%</a:t>
            </a:r>
            <a:endParaRPr lang="en-US" sz="3300" dirty="0"/>
          </a:p>
        </p:txBody>
      </p:sp>
      <p:sp>
        <p:nvSpPr>
          <p:cNvPr id="12" name="Text 10"/>
          <p:cNvSpPr/>
          <p:nvPr/>
        </p:nvSpPr>
        <p:spPr>
          <a:xfrm>
            <a:off x="6300216" y="342900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6-mo back-test bias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924544" y="2011680"/>
            <a:ext cx="256032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9015984" y="2423160"/>
            <a:ext cx="2377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2A8E6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±$0.32</a:t>
            </a:r>
            <a:endParaRPr lang="en-US" sz="3300" dirty="0"/>
          </a:p>
        </p:txBody>
      </p:sp>
      <p:sp>
        <p:nvSpPr>
          <p:cNvPr id="15" name="Text 13"/>
          <p:cNvSpPr/>
          <p:nvPr/>
        </p:nvSpPr>
        <p:spPr>
          <a:xfrm>
            <a:off x="9061704" y="3429000"/>
            <a:ext cx="2286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 error · 811 invoices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40080" y="470916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160 shipments priced · 811 invoice lines calibrated · all 8 tie-outs pass · reproduces six months of invoices to the cent.</a:t>
            </a:r>
            <a:endParaRPr lang="en-US" sz="1450" dirty="0"/>
          </a:p>
        </p:txBody>
      </p:sp>
      <p:sp>
        <p:nvSpPr>
          <p:cNvPr id="17" name="Text 15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Messy data, handled — and flagged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graded. Nothing is dropped or defaulted silently; every assumption raises a flag.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34290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874520"/>
            <a:ext cx="82296" cy="1463040"/>
          </a:xfrm>
          <a:prstGeom prst="rect">
            <a:avLst/>
          </a:prstGeom>
          <a:solidFill>
            <a:srgbClr val="E66A3C"/>
          </a:solidFill>
          <a:ln/>
        </p:spPr>
      </p:sp>
      <p:sp>
        <p:nvSpPr>
          <p:cNvPr id="6" name="Text 4"/>
          <p:cNvSpPr/>
          <p:nvPr/>
        </p:nvSpPr>
        <p:spPr>
          <a:xfrm>
            <a:off x="932688" y="207568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Deduplicated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32688" y="251460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161 rows → 160 unique (SHP-10033 caught &amp; flagged)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43400" y="1874520"/>
            <a:ext cx="34290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343400" y="1874520"/>
            <a:ext cx="82296" cy="1463040"/>
          </a:xfrm>
          <a:prstGeom prst="rect">
            <a:avLst/>
          </a:prstGeom>
          <a:solidFill>
            <a:srgbClr val="E66A3C"/>
          </a:solidFill>
          <a:ln/>
        </p:spPr>
      </p:sp>
      <p:sp>
        <p:nvSpPr>
          <p:cNvPr id="10" name="Text 8"/>
          <p:cNvSpPr/>
          <p:nvPr/>
        </p:nvSpPr>
        <p:spPr>
          <a:xfrm>
            <a:off x="4636008" y="207568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Carrier names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636008" y="251460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variants normalized (PEAK LOG, HEARTLAND, …)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046720" y="1874520"/>
            <a:ext cx="34290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8046720" y="1874520"/>
            <a:ext cx="82296" cy="1463040"/>
          </a:xfrm>
          <a:prstGeom prst="rect">
            <a:avLst/>
          </a:prstGeom>
          <a:solidFill>
            <a:srgbClr val="E66A3C"/>
          </a:solidFill>
          <a:ln/>
        </p:spPr>
      </p:sp>
      <p:sp>
        <p:nvSpPr>
          <p:cNvPr id="14" name="Text 12"/>
          <p:cNvSpPr/>
          <p:nvPr/>
        </p:nvSpPr>
        <p:spPr>
          <a:xfrm>
            <a:off x="8339328" y="207568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Missing weight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8339328" y="251460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blanks imputed and flagged — never zeroed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3566160"/>
            <a:ext cx="34290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3566160"/>
            <a:ext cx="82296" cy="1463040"/>
          </a:xfrm>
          <a:prstGeom prst="rect">
            <a:avLst/>
          </a:prstGeom>
          <a:solidFill>
            <a:srgbClr val="E66A3C"/>
          </a:solidFill>
          <a:ln/>
        </p:spPr>
      </p:sp>
      <p:sp>
        <p:nvSpPr>
          <p:cNvPr id="18" name="Text 16"/>
          <p:cNvSpPr/>
          <p:nvPr/>
        </p:nvSpPr>
        <p:spPr>
          <a:xfrm>
            <a:off x="932688" y="376732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Mileage handling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32688" y="420624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Off-table lanes recovered from invoices; SLC origin flagged as a Denver-mileage assumption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343400" y="3566160"/>
            <a:ext cx="34290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343400" y="3566160"/>
            <a:ext cx="82296" cy="1463040"/>
          </a:xfrm>
          <a:prstGeom prst="rect">
            <a:avLst/>
          </a:prstGeom>
          <a:solidFill>
            <a:srgbClr val="E66A3C"/>
          </a:solidFill>
          <a:ln/>
        </p:spPr>
      </p:sp>
      <p:sp>
        <p:nvSpPr>
          <p:cNvPr id="22" name="Text 20"/>
          <p:cNvSpPr/>
          <p:nvPr/>
        </p:nvSpPr>
        <p:spPr>
          <a:xfrm>
            <a:off x="4636008" y="376732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ZIP-based zones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4636008" y="420624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ZIP-prefix zones / ZIP-range regions, not state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046720" y="3566160"/>
            <a:ext cx="342900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8046720" y="3566160"/>
            <a:ext cx="82296" cy="1463040"/>
          </a:xfrm>
          <a:prstGeom prst="rect">
            <a:avLst/>
          </a:prstGeom>
          <a:solidFill>
            <a:srgbClr val="E66A3C"/>
          </a:solidFill>
          <a:ln/>
        </p:spPr>
      </p:sp>
      <p:sp>
        <p:nvSpPr>
          <p:cNvPr id="26" name="Text 24"/>
          <p:cNvSpPr/>
          <p:nvPr/>
        </p:nvSpPr>
        <p:spPr>
          <a:xfrm>
            <a:off x="8339328" y="376732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Date serialization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8339328" y="4206240"/>
            <a:ext cx="3017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normalized on ingest — Finding 0: no silent collapse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640080" y="539496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 flags this month  ·  </a:t>
            </a:r>
            <a:pPr indent="0" marL="0">
              <a:buNone/>
            </a:pPr>
            <a:r>
              <a:rPr lang="en-US" sz="1450" b="1" i="1" dirty="0">
                <a:solidFill>
                  <a:srgbClr val="2A8E6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blocking</a:t>
            </a:r>
            <a:pPr indent="0" marL="0">
              <a:buNone/>
            </a:pPr>
            <a:r>
              <a:rPr lang="en-US" sz="1450" i="1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the register reads “ready to close.”</a:t>
            </a:r>
            <a:endParaRPr lang="en-US" sz="1450" dirty="0"/>
          </a:p>
        </p:txBody>
      </p:sp>
      <p:sp>
        <p:nvSpPr>
          <p:cNvPr id="29" name="Text 27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dollar ties to a shipment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Denise's number is a black box. Here, any booked dollar drills to the shipment that produced it.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852160" cy="3291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960120" y="2240280"/>
            <a:ext cx="5303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Shipment calc trace — every variable shown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960120" y="2697480"/>
            <a:ext cx="530352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b="1" dirty="0">
                <a:solidFill>
                  <a:srgbClr val="0E111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  rate × weight tier × calibrated index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Fuel surcharge   (calibrated %)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Accessorials   (residential, liftgate, …)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Minimum / floor   where it applies</a:t>
            </a:r>
            <a:endParaRPr lang="en-US" sz="1450" dirty="0"/>
          </a:p>
        </p:txBody>
      </p:sp>
      <p:sp>
        <p:nvSpPr>
          <p:cNvPr id="7" name="Text 5"/>
          <p:cNvSpPr/>
          <p:nvPr/>
        </p:nvSpPr>
        <p:spPr>
          <a:xfrm>
            <a:off x="960120" y="4617720"/>
            <a:ext cx="5303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=  Shipment total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6858000" y="2011680"/>
            <a:ext cx="4690872" cy="3291840"/>
          </a:xfrm>
          <a:prstGeom prst="rect">
            <a:avLst/>
          </a:prstGeom>
          <a:solidFill>
            <a:srgbClr val="0E1116"/>
          </a:solidFill>
          <a:ln/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7040880" y="2468880"/>
            <a:ext cx="4297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160</a:t>
            </a:r>
            <a:endParaRPr lang="en-US" sz="5200" dirty="0"/>
          </a:p>
        </p:txBody>
      </p:sp>
      <p:sp>
        <p:nvSpPr>
          <p:cNvPr id="10" name="Text 8"/>
          <p:cNvSpPr/>
          <p:nvPr/>
        </p:nvSpPr>
        <p:spPr>
          <a:xfrm>
            <a:off x="7040880" y="347472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shipments, each with its full calc trace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040880" y="4114800"/>
            <a:ext cx="432511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Audit-ready: follow any journal-entry dollar down to a single shipment, with no black box in between.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Controls, not just an estimate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Automating an estimate without controls just automates the errors faster.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874520"/>
            <a:ext cx="329184" cy="329184"/>
          </a:xfrm>
          <a:prstGeom prst="ellipse">
            <a:avLst/>
          </a:prstGeom>
          <a:solidFill>
            <a:srgbClr val="2A8E6D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874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143000" y="17830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Exception register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43000" y="2176272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levels per flag + reviewer disposition notes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217920" y="1874520"/>
            <a:ext cx="329184" cy="329184"/>
          </a:xfrm>
          <a:prstGeom prst="ellipse">
            <a:avLst/>
          </a:prstGeom>
          <a:solidFill>
            <a:srgbClr val="2A8E6D"/>
          </a:solidFill>
          <a:ln/>
        </p:spPr>
      </p:sp>
      <p:sp>
        <p:nvSpPr>
          <p:cNvPr id="9" name="Text 7"/>
          <p:cNvSpPr/>
          <p:nvPr/>
        </p:nvSpPr>
        <p:spPr>
          <a:xfrm>
            <a:off x="6217920" y="1874520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6720840" y="178308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Materiality bands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720840" y="2176272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≤5% · amber ≤10% · red &gt;10% escalate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640080" y="3081528"/>
            <a:ext cx="329184" cy="329184"/>
          </a:xfrm>
          <a:prstGeom prst="ellipse">
            <a:avLst/>
          </a:prstGeom>
          <a:solidFill>
            <a:srgbClr val="2A8E6D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081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43000" y="2990088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Tie-outs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43000" y="338328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balances · per-carrier sums to total · no negatives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6217920" y="3081528"/>
            <a:ext cx="329184" cy="329184"/>
          </a:xfrm>
          <a:prstGeom prst="ellipse">
            <a:avLst/>
          </a:prstGeom>
          <a:solidFill>
            <a:srgbClr val="2A8E6D"/>
          </a:solidFill>
          <a:ln/>
        </p:spPr>
      </p:sp>
      <p:sp>
        <p:nvSpPr>
          <p:cNvPr id="17" name="Text 15"/>
          <p:cNvSpPr/>
          <p:nvPr/>
        </p:nvSpPr>
        <p:spPr>
          <a:xfrm>
            <a:off x="6217920" y="308152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720840" y="2990088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Rate-divergence flag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720840" y="338328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raised when the estimate strays from the trailing anchor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640080" y="4288536"/>
            <a:ext cx="329184" cy="329184"/>
          </a:xfrm>
          <a:prstGeom prst="ellipse">
            <a:avLst/>
          </a:prstGeom>
          <a:solidFill>
            <a:srgbClr val="2A8E6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42885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143000" y="4197096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Reproducible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43000" y="4590288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recompute from stored inputs — bit-for-bit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6217920" y="4288536"/>
            <a:ext cx="329184" cy="329184"/>
          </a:xfrm>
          <a:prstGeom prst="ellipse">
            <a:avLst/>
          </a:prstGeom>
          <a:solidFill>
            <a:srgbClr val="2A8E6D"/>
          </a:solidFill>
          <a:ln/>
        </p:spPr>
      </p:sp>
      <p:sp>
        <p:nvSpPr>
          <p:cNvPr id="25" name="Text 23"/>
          <p:cNvSpPr/>
          <p:nvPr/>
        </p:nvSpPr>
        <p:spPr>
          <a:xfrm>
            <a:off x="6217920" y="428853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6720840" y="4197096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Audit trail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6720840" y="4590288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5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inputs, rate-card versions, and timestamped approvals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E11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Honest about accuracy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finance judge would test this — so we say it plainly.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881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66A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do not beat Denise's headline error</a:t>
            </a:r>
            <a:pPr indent="0" marL="0">
              <a:buNone/>
            </a:pPr>
            <a:r>
              <a:rPr lang="en-US" sz="1700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 trailing-3-month average smooths rate noise a per-shipment engine can't foresee.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640080" y="2514600"/>
            <a:ext cx="5212080" cy="1783080"/>
          </a:xfrm>
          <a:prstGeom prst="rect">
            <a:avLst/>
          </a:prstGeom>
          <a:solidFill>
            <a:srgbClr val="161A21"/>
          </a:solidFill>
          <a:ln w="12700">
            <a:solidFill>
              <a:srgbClr val="2A303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2697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Close engine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3108960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6FE0B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≈15% MAPE    </a:t>
            </a:r>
            <a:pPr indent="0" marL="0">
              <a:buNone/>
            </a:pPr>
            <a:r>
              <a:rPr lang="en-US" sz="2200" b="1" dirty="0">
                <a:solidFill>
                  <a:srgbClr val="6FE0B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−0.23% bias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60120" y="370332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near-unbiased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217920" y="2514600"/>
            <a:ext cx="5212080" cy="1783080"/>
          </a:xfrm>
          <a:prstGeom prst="rect">
            <a:avLst/>
          </a:prstGeom>
          <a:solidFill>
            <a:srgbClr val="161A21"/>
          </a:solidFill>
          <a:ln w="12700">
            <a:solidFill>
              <a:srgbClr val="2A303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2697480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EDD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Denise · trailing avg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537960" y="3108960"/>
            <a:ext cx="4663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≈8% MAPE    </a:t>
            </a:r>
            <a:pPr indent="0" marL="0">
              <a:buNone/>
            </a:pPr>
            <a:r>
              <a:rPr lang="en-US" sz="22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−3.18% bias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537960" y="370332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wins on MAPE · chronic under-accrual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0080" y="4572000"/>
            <a:ext cx="10881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EDD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Freight Close wins — what a black-box average can't do: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640080" y="4983480"/>
            <a:ext cx="10881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FE0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ties to a shipment   ·   adapts to rate changes   ·   carries controls   ·   repeatable by anyone   ·   near-unbiased   ·   reconstructs 6 months of invoices to the cent ($0.32)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AEB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10908792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Book it, lock it, archive it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controlled close-out — and a routine accrued liability, not a contingency.</a:t>
            </a:r>
            <a:endParaRPr lang="en-US" sz="1500" dirty="0"/>
          </a:p>
        </p:txBody>
      </p:sp>
      <p:sp>
        <p:nvSpPr>
          <p:cNvPr id="4" name="Shape 2"/>
          <p:cNvSpPr/>
          <p:nvPr/>
        </p:nvSpPr>
        <p:spPr>
          <a:xfrm>
            <a:off x="640080" y="1920240"/>
            <a:ext cx="5212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1920240"/>
            <a:ext cx="82296" cy="1325880"/>
          </a:xfrm>
          <a:prstGeom prst="rect">
            <a:avLst/>
          </a:prstGeom>
          <a:solidFill>
            <a:srgbClr val="2A8E6D"/>
          </a:solidFill>
          <a:ln/>
        </p:spPr>
      </p:sp>
      <p:sp>
        <p:nvSpPr>
          <p:cNvPr id="6" name="Text 4"/>
          <p:cNvSpPr/>
          <p:nvPr/>
        </p:nvSpPr>
        <p:spPr>
          <a:xfrm>
            <a:off x="932688" y="2084832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NetSuite-ready JE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32688" y="2468880"/>
            <a:ext cx="4800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 Freight Expense by carrier · Cr Accrued Freight Liability — exports in import layout, reverses on invoice receipt.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6217920" y="1920240"/>
            <a:ext cx="5212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217920" y="1920240"/>
            <a:ext cx="82296" cy="1325880"/>
          </a:xfrm>
          <a:prstGeom prst="rect">
            <a:avLst/>
          </a:prstGeom>
          <a:solidFill>
            <a:srgbClr val="2A8E6D"/>
          </a:solidFill>
          <a:ln/>
        </p:spPr>
      </p:sp>
      <p:sp>
        <p:nvSpPr>
          <p:cNvPr id="10" name="Text 8"/>
          <p:cNvSpPr/>
          <p:nvPr/>
        </p:nvSpPr>
        <p:spPr>
          <a:xfrm>
            <a:off x="6510528" y="2084832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Control gates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510528" y="2468880"/>
            <a:ext cx="4800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automated gate must pass and the approver attests the manual reviews before sign-off.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40080" y="3474720"/>
            <a:ext cx="5212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0080" y="3474720"/>
            <a:ext cx="82296" cy="1325880"/>
          </a:xfrm>
          <a:prstGeom prst="rect">
            <a:avLst/>
          </a:prstGeom>
          <a:solidFill>
            <a:srgbClr val="2A8E6D"/>
          </a:solidFill>
          <a:ln/>
        </p:spPr>
      </p:sp>
      <p:sp>
        <p:nvSpPr>
          <p:cNvPr id="14" name="Text 12"/>
          <p:cNvSpPr/>
          <p:nvPr/>
        </p:nvSpPr>
        <p:spPr>
          <a:xfrm>
            <a:off x="932688" y="3639312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Lock + full archive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32688" y="4023360"/>
            <a:ext cx="4800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approval the period locks and saves the JE, shipment backup, portable HTML, and approval record.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217920" y="3474720"/>
            <a:ext cx="5212080" cy="1325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6DCC1"/>
            </a:solidFill>
            <a:prstDash val="solid"/>
          </a:ln>
          <a:effectLst>
            <a:outerShdw sx="100000" sy="100000" kx="0" ky="0" algn="bl" rotWithShape="0" blurRad="889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217920" y="3474720"/>
            <a:ext cx="82296" cy="1325880"/>
          </a:xfrm>
          <a:prstGeom prst="rect">
            <a:avLst/>
          </a:prstGeom>
          <a:solidFill>
            <a:srgbClr val="2A8E6D"/>
          </a:solidFill>
          <a:ln/>
        </p:spPr>
      </p:sp>
      <p:sp>
        <p:nvSpPr>
          <p:cNvPr id="18" name="Text 16"/>
          <p:cNvSpPr/>
          <p:nvPr/>
        </p:nvSpPr>
        <p:spPr>
          <a:xfrm>
            <a:off x="6510528" y="3639312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Reopen is audited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10528" y="4023360"/>
            <a:ext cx="4800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Re-opening is timestamped and the prior approval stays in the log — nothing is lost.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0080" y="64008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0E111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Freight </a:t>
            </a:r>
            <a:pPr algn="l" indent="0" marL="0">
              <a:buNone/>
            </a:pPr>
            <a:r>
              <a:rPr lang="en-US" sz="1100" b="1" dirty="0">
                <a:solidFill>
                  <a:srgbClr val="E66A3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Close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1183112" y="640080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64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Freight Close — Loom Deck</dc:title>
  <dc:subject>PptxGenJS Presentation</dc:subject>
  <dc:creator>Chris Dougherty</dc:creator>
  <cp:lastModifiedBy>Chris Dougherty</cp:lastModifiedBy>
  <cp:revision>1</cp:revision>
  <dcterms:created xsi:type="dcterms:W3CDTF">2026-06-15T02:12:35Z</dcterms:created>
  <dcterms:modified xsi:type="dcterms:W3CDTF">2026-06-15T02:12:35Z</dcterms:modified>
</cp:coreProperties>
</file>